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34" r:id="rId3"/>
    <p:sldId id="342" r:id="rId4"/>
    <p:sldId id="339" r:id="rId5"/>
    <p:sldId id="340" r:id="rId6"/>
    <p:sldId id="341" r:id="rId7"/>
    <p:sldId id="343" r:id="rId8"/>
    <p:sldId id="315" r:id="rId9"/>
  </p:sldIdLst>
  <p:sldSz cx="12190413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6506FB-DC37-4ADE-9B1F-602EC7022184}">
          <p14:sldIdLst>
            <p14:sldId id="334"/>
            <p14:sldId id="342"/>
            <p14:sldId id="339"/>
            <p14:sldId id="340"/>
            <p14:sldId id="341"/>
            <p14:sldId id="343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 autoAdjust="0"/>
  </p:normalViewPr>
  <p:slideViewPr>
    <p:cSldViewPr>
      <p:cViewPr>
        <p:scale>
          <a:sx n="90" d="100"/>
          <a:sy n="90" d="100"/>
        </p:scale>
        <p:origin x="-1356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467EB1B-B7CB-4FBA-86DE-5FBC2AFE00D0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6A8A9A9-F186-47E3-95DD-B6829D0D7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7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9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5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b="23877"/>
          <a:stretch/>
        </p:blipFill>
        <p:spPr>
          <a:xfrm>
            <a:off x="0" y="-27384"/>
            <a:ext cx="12215090" cy="6887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2" t="7213" b="80051"/>
          <a:stretch/>
        </p:blipFill>
        <p:spPr>
          <a:xfrm>
            <a:off x="11520502" y="476672"/>
            <a:ext cx="695468" cy="783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32" y="516164"/>
            <a:ext cx="1329699" cy="6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38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68235" y="3831188"/>
            <a:ext cx="9853948" cy="1470025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054" name="Picture 6" descr="\\sogaz.ru\S000$\7\Gorobets.Aleksandra\My Documents\My Pictures\Лого\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257" y="6141656"/>
            <a:ext cx="1239843" cy="4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s-virt\управрекламы\Uvarov\Present\16x9_0026_Group 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r="7601"/>
          <a:stretch/>
        </p:blipFill>
        <p:spPr bwMode="auto">
          <a:xfrm>
            <a:off x="1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rolife.ru/static/img/vss_logo.png"/>
          <p:cNvPicPr>
            <a:picLocks noChangeAspect="1" noChangeArrowheads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58" y="516164"/>
            <a:ext cx="1028117" cy="66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19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91" y="305544"/>
            <a:ext cx="10512725" cy="45916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391" y="1484318"/>
            <a:ext cx="11521633" cy="2952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393" y="1484313"/>
            <a:ext cx="565923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8" y="1484313"/>
            <a:ext cx="565923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5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5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5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5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9961" y="274478"/>
            <a:ext cx="10563150" cy="4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8538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49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7" y="273054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3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46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7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5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5620" y="115894"/>
            <a:ext cx="2880408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393" y="115894"/>
            <a:ext cx="8438052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65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93" y="115888"/>
            <a:ext cx="9121646" cy="10080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34391" y="1484313"/>
            <a:ext cx="11521633" cy="46418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336" y="6337300"/>
            <a:ext cx="259046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1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593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6903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0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203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8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0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5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3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9039-50C4-4A87-9A48-C589BE4A137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ABA5-6F43-42D4-BAF7-E59E955EB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9961" y="274478"/>
            <a:ext cx="10563150" cy="4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9961" y="980728"/>
            <a:ext cx="1152163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pic>
        <p:nvPicPr>
          <p:cNvPr id="7" name="Picture 2" descr="E:\rab\restailing SOGAZ-Med\Презентация\Слайд_2-02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6" t="6588" r="5595" b="80826"/>
          <a:stretch/>
        </p:blipFill>
        <p:spPr bwMode="auto">
          <a:xfrm>
            <a:off x="10947534" y="260648"/>
            <a:ext cx="94076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11481155" y="6539295"/>
            <a:ext cx="611346" cy="20072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8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fld id="{7AA85D11-25F7-435D-826F-85F5F1FF1863}" type="slidenum">
              <a:rPr lang="ru-RU" kern="0" smtClean="0"/>
              <a:pPr/>
              <a:t>‹#›</a:t>
            </a:fld>
            <a:endParaRPr lang="ru-RU" kern="0" dirty="0"/>
          </a:p>
        </p:txBody>
      </p:sp>
      <p:pic>
        <p:nvPicPr>
          <p:cNvPr id="8" name="Picture 4" descr="лого ВСС_"/>
          <p:cNvPicPr>
            <a:picLocks noChangeAspect="1" noChangeArrowheads="1"/>
          </p:cNvPicPr>
          <p:nvPr userDrawn="1"/>
        </p:nvPicPr>
        <p:blipFill>
          <a:blip r:embed="rId16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6" y="322352"/>
            <a:ext cx="599559" cy="38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3D7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2"/>
          <p:cNvSpPr txBox="1">
            <a:spLocks/>
          </p:cNvSpPr>
          <p:nvPr/>
        </p:nvSpPr>
        <p:spPr>
          <a:xfrm>
            <a:off x="548308" y="1052735"/>
            <a:ext cx="9181582" cy="2664297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1700" kern="1200">
                <a:solidFill>
                  <a:srgbClr val="003D7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84425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0078"/>
                </a:solidFill>
              </a:rPr>
              <a:t>Здоровье под </a:t>
            </a:r>
            <a:r>
              <a:rPr lang="ru-RU" sz="4400" b="1" dirty="0" smtClean="0">
                <a:solidFill>
                  <a:srgbClr val="000078"/>
                </a:solidFill>
              </a:rPr>
              <a:t>контролем</a:t>
            </a:r>
          </a:p>
          <a:p>
            <a:pPr marL="0" marR="0" lvl="0" indent="0" algn="l" defTabSz="584425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122364"/>
              </a:solidFill>
            </a:endParaRPr>
          </a:p>
          <a:p>
            <a:pPr defTabSz="584425">
              <a:lnSpc>
                <a:spcPts val="5000"/>
              </a:lnSpc>
              <a:defRPr/>
            </a:pPr>
            <a:r>
              <a:rPr lang="ru-RU" sz="4400" b="1" dirty="0">
                <a:solidFill>
                  <a:srgbClr val="FF0000"/>
                </a:solidFill>
              </a:rPr>
              <a:t>Углубленная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defTabSz="584425">
              <a:lnSpc>
                <a:spcPts val="5000"/>
              </a:lnSpc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диспансеризация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marR="0" lvl="0" indent="0" algn="l" defTabSz="584425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4" y="3717032"/>
            <a:ext cx="6264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" charset="0"/>
              </a:rPr>
              <a:t>Переболевшие COVID-19 </a:t>
            </a:r>
            <a:r>
              <a:rPr lang="ru-RU" sz="2000" dirty="0" smtClean="0">
                <a:latin typeface="Arial" charset="0"/>
              </a:rPr>
              <a:t>могут </a:t>
            </a:r>
            <a:r>
              <a:rPr lang="ru-RU" sz="2000" dirty="0">
                <a:latin typeface="Arial" charset="0"/>
              </a:rPr>
              <a:t>пройти углубленную диспансеризацию, которая предусмотрена для граждан от 18 лет при наличии подтверждения заболевания на уровне медицинской организации </a:t>
            </a:r>
          </a:p>
        </p:txBody>
      </p:sp>
      <p:pic>
        <p:nvPicPr>
          <p:cNvPr id="8" name="Picture 2" descr="X:\Служба ОМС\Мероприятия\Материалы для публикаций в СМИ\2021\17. Углубленная диспансеризац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2"/>
          <a:stretch/>
        </p:blipFill>
        <p:spPr bwMode="auto">
          <a:xfrm>
            <a:off x="7175324" y="1556792"/>
            <a:ext cx="5015089" cy="36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8470" y="1268760"/>
            <a:ext cx="113753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Какие </a:t>
            </a:r>
            <a:r>
              <a:rPr lang="ru-RU" kern="0" dirty="0">
                <a:solidFill>
                  <a:srgbClr val="000078"/>
                </a:solidFill>
                <a:latin typeface="Arial"/>
              </a:rPr>
              <a:t>возможны последствия </a:t>
            </a:r>
            <a:r>
              <a:rPr lang="ru-RU" kern="0" dirty="0" smtClean="0">
                <a:solidFill>
                  <a:srgbClr val="000078"/>
                </a:solidFill>
                <a:latin typeface="Arial"/>
              </a:rPr>
              <a:t>перенесенного </a:t>
            </a:r>
            <a:r>
              <a:rPr lang="en-US" kern="0" dirty="0" smtClean="0">
                <a:solidFill>
                  <a:srgbClr val="000078"/>
                </a:solidFill>
                <a:latin typeface="Arial"/>
              </a:rPr>
              <a:t>COVID-19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07E369-6CD2-104C-A511-5D152063E669}"/>
              </a:ext>
            </a:extLst>
          </p:cNvPr>
          <p:cNvSpPr txBox="1"/>
          <p:nvPr/>
        </p:nvSpPr>
        <p:spPr>
          <a:xfrm>
            <a:off x="408469" y="1988840"/>
            <a:ext cx="1137536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Одним из вариантов последствий COVID-19 является </a:t>
            </a:r>
            <a:r>
              <a:rPr lang="ru-RU" sz="1600" dirty="0" err="1">
                <a:solidFill>
                  <a:prstClr val="black"/>
                </a:solidFill>
                <a:latin typeface="Arial" charset="0"/>
              </a:rPr>
              <a:t>постковидный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синдром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 (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это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стойкие симптомы и/или отсроченные или долгосрочные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осложнения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истечении 4 недель с момента появления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симптомов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. Изучение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данного синдрома показало, что лица, переболевшие COVID-19,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имеют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симптомы, которые могут в последствии вызывать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осложнения и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отклонения в деятельности различных систем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органов (в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первую очередь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сердечно-сосудистой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и дыхательной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систем).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726667" y="181054"/>
            <a:ext cx="5049059" cy="66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25">
              <a:lnSpc>
                <a:spcPts val="5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Углубленная диспансеризация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470" y="3456964"/>
            <a:ext cx="95321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000078"/>
                </a:solidFill>
                <a:latin typeface="Arial"/>
                <a:cs typeface="Arial"/>
              </a:rPr>
              <a:t>Частота развития наиболее серьезных осложнений после перенесенного</a:t>
            </a:r>
            <a:r>
              <a:rPr lang="en-US" kern="0" dirty="0">
                <a:solidFill>
                  <a:srgbClr val="000078"/>
                </a:solidFill>
                <a:latin typeface="Arial"/>
                <a:cs typeface="Arial"/>
              </a:rPr>
              <a:t> COVID-19</a:t>
            </a:r>
            <a:r>
              <a:rPr lang="ru-RU" kern="0" dirty="0" smtClean="0">
                <a:solidFill>
                  <a:srgbClr val="000078"/>
                </a:solidFill>
                <a:latin typeface="Arial"/>
                <a:cs typeface="Arial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kern="0" dirty="0">
              <a:solidFill>
                <a:srgbClr val="000078"/>
              </a:solidFill>
              <a:latin typeface="Arial"/>
              <a:cs typeface="Arial"/>
            </a:endParaRPr>
          </a:p>
          <a:p>
            <a:pPr marL="7429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тромбозы 20-30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%,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marL="7429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одышка 31,7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%,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marL="7429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кашель 13,5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%,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marL="742950" lvl="1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жалобы на боль в груди и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тахикардию 12,7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% и др.</a:t>
            </a:r>
          </a:p>
        </p:txBody>
      </p:sp>
    </p:spTree>
    <p:extLst>
      <p:ext uri="{BB962C8B-B14F-4D97-AF65-F5344CB8AC3E}">
        <p14:creationId xmlns:p14="http://schemas.microsoft.com/office/powerpoint/2010/main" val="10912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5726922" y="324644"/>
            <a:ext cx="4867558" cy="584076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D87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2598" y="2639715"/>
            <a:ext cx="489654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78"/>
                </a:solidFill>
                <a:latin typeface="Arial" charset="0"/>
              </a:rPr>
              <a:t>Зачем проходить углубленную диспансеризацию?</a:t>
            </a:r>
            <a:endParaRPr lang="ru-RU" dirty="0">
              <a:solidFill>
                <a:srgbClr val="000078"/>
              </a:solidFill>
              <a:latin typeface="Arial" charset="0"/>
            </a:endParaRP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Все дополнительные методы обследований в рамках углубленной диспансеризации позволяют выявить факторы риска развития </a:t>
            </a:r>
            <a:r>
              <a:rPr lang="ru-RU" sz="1600" dirty="0" err="1">
                <a:solidFill>
                  <a:prstClr val="black"/>
                </a:solidFill>
                <a:latin typeface="Arial" charset="0"/>
              </a:rPr>
              <a:t>постковидных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осложнений и определить группу пациентов, нуждающихся в диспансерном наблюдении и соответствующем лечении (в том числе обеспечение лекарственными препаратами), а также медицинской реабилитации.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7214" y="2711723"/>
            <a:ext cx="4896544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78"/>
                </a:solidFill>
                <a:latin typeface="Arial" charset="0"/>
              </a:rPr>
              <a:t>Как </a:t>
            </a:r>
            <a:r>
              <a:rPr lang="ru-RU" dirty="0" smtClean="0">
                <a:solidFill>
                  <a:srgbClr val="000078"/>
                </a:solidFill>
                <a:latin typeface="Arial" charset="0"/>
              </a:rPr>
              <a:t>пройти?</a:t>
            </a:r>
            <a:endParaRPr lang="ru-RU" dirty="0">
              <a:solidFill>
                <a:srgbClr val="000078"/>
              </a:solidFill>
              <a:latin typeface="Arial" charset="0"/>
            </a:endParaRP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Запишитесь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в свою поликлинику, к которой вы прикреплены по 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ОМС.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В день посещения с собой на приём к врачу необходимо взять полис ОМС и паспорт</a:t>
            </a: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</a:rPr>
              <a:t>Даже если в этом году уже проходили профилактический медицинский осмотр или диспансеризацию, Вы все равно можете пройти углубленную диспансеризацию.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6667" y="181054"/>
            <a:ext cx="5049059" cy="66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25">
              <a:lnSpc>
                <a:spcPts val="5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Углубленная диспансеризация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22598" y="980728"/>
            <a:ext cx="1137536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ru-RU" sz="4400" kern="0" dirty="0" smtClean="0">
                <a:solidFill>
                  <a:srgbClr val="000078"/>
                </a:solidFill>
                <a:latin typeface="Arial"/>
              </a:rPr>
              <a:t>Чтобы предотвратить последствия – </a:t>
            </a:r>
            <a:r>
              <a:rPr lang="ru-RU" sz="4400" kern="0" dirty="0" smtClean="0">
                <a:solidFill>
                  <a:srgbClr val="FF0000"/>
                </a:solidFill>
                <a:latin typeface="Arial"/>
              </a:rPr>
              <a:t>пройдите углубленную диспансеризацию!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06574" y="1196752"/>
            <a:ext cx="83529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Какие дополнительные обследования доступны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372829" y="2276873"/>
            <a:ext cx="6370449" cy="675942"/>
          </a:xfrm>
          <a:prstGeom prst="rect">
            <a:avLst/>
          </a:prstGeom>
        </p:spPr>
        <p:txBody>
          <a:bodyPr wrap="square"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>
                <a:solidFill>
                  <a:srgbClr val="000078"/>
                </a:solidFill>
                <a:latin typeface="Arial"/>
                <a:cs typeface="Arial"/>
              </a:rPr>
              <a:t>Углубленная диспансеризация </a:t>
            </a:r>
            <a:r>
              <a:rPr lang="ru-RU" sz="1800" kern="0" dirty="0">
                <a:solidFill>
                  <a:srgbClr val="000078"/>
                </a:solidFill>
                <a:latin typeface="Arial"/>
                <a:cs typeface="Arial"/>
              </a:rPr>
              <a:t>состоит из двух этапов: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DA3D7B1-E96D-804C-9244-6F326118F514}"/>
              </a:ext>
            </a:extLst>
          </p:cNvPr>
          <p:cNvSpPr txBox="1"/>
          <p:nvPr/>
        </p:nvSpPr>
        <p:spPr>
          <a:xfrm>
            <a:off x="1138737" y="3116627"/>
            <a:ext cx="1800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этап: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07E369-6CD2-104C-A511-5D152063E669}"/>
              </a:ext>
            </a:extLst>
          </p:cNvPr>
          <p:cNvSpPr txBox="1"/>
          <p:nvPr/>
        </p:nvSpPr>
        <p:spPr>
          <a:xfrm>
            <a:off x="1137032" y="3439792"/>
            <a:ext cx="351880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Проводится в целях выявления у граждан, перенесших COVID-19, признаков хронических неинфекционных заболеваний и рисков их развития. Включает в себя осмотр врача, расширенное анкетирование о самочувствии и дополнительные обследования: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ECEDA69-24E4-4646-9F4B-30F55392874C}"/>
              </a:ext>
            </a:extLst>
          </p:cNvPr>
          <p:cNvSpPr txBox="1"/>
          <p:nvPr/>
        </p:nvSpPr>
        <p:spPr>
          <a:xfrm>
            <a:off x="5951190" y="2952814"/>
            <a:ext cx="576064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измерение насыщения крови кислородом в покое (сатурация);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спирометрия (оценка функционального состояния дыхательной системы);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тест с 6-минутной ходьбой (при наличии показаний);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определение концентрации Д-</a:t>
            </a:r>
            <a:r>
              <a:rPr lang="ru-RU" sz="1600" dirty="0" err="1">
                <a:solidFill>
                  <a:prstClr val="black"/>
                </a:solidFill>
                <a:latin typeface="Arial" charset="0"/>
              </a:rPr>
              <a:t>димера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в крови у граждан, перенесших COVID-19 средней степени тяжести и выше;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общий и биохимический анализ крови (вне зависимости от возраста граждан);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проведение рентгенографии органов грудной клетки (если не выполнялась ранее в течение года).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E4AE828-DCE0-4FF6-9AED-AA04C3DD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" y="3116627"/>
            <a:ext cx="542925" cy="542925"/>
          </a:xfrm>
          <a:prstGeom prst="rect">
            <a:avLst/>
          </a:prstGeom>
          <a:effectLst>
            <a:outerShdw blurRad="2032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5726922" y="324644"/>
            <a:ext cx="4867558" cy="584076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D87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6667" y="181054"/>
            <a:ext cx="5049059" cy="66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25">
              <a:lnSpc>
                <a:spcPts val="5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Углубленная диспансеризация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split orient="vert"/>
      </p:transition>
    </mc:Choice>
    <mc:Fallback xmlns="">
      <p:transition spd="slow" advTm="3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" y="3256353"/>
            <a:ext cx="542925" cy="542925"/>
          </a:xfrm>
          <a:prstGeom prst="rect">
            <a:avLst/>
          </a:prstGeom>
          <a:effectLst>
            <a:outerShdw blurRad="2032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A3D7B1-E96D-804C-9244-6F326118F514}"/>
              </a:ext>
            </a:extLst>
          </p:cNvPr>
          <p:cNvSpPr txBox="1"/>
          <p:nvPr/>
        </p:nvSpPr>
        <p:spPr>
          <a:xfrm>
            <a:off x="1238084" y="3256353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7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этап: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07E369-6CD2-104C-A511-5D152063E669}"/>
              </a:ext>
            </a:extLst>
          </p:cNvPr>
          <p:cNvSpPr txBox="1"/>
          <p:nvPr/>
        </p:nvSpPr>
        <p:spPr>
          <a:xfrm>
            <a:off x="1236379" y="3579518"/>
            <a:ext cx="410616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Проводится в целях проведения дополнительных обследований и консультаций специалистов узкого профиля, исходя из полученных результатов первого этапа, и включает дополнительные обследования: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084E73-901A-4831-A292-B15B7FEAACB5}"/>
              </a:ext>
            </a:extLst>
          </p:cNvPr>
          <p:cNvSpPr txBox="1"/>
          <p:nvPr/>
        </p:nvSpPr>
        <p:spPr>
          <a:xfrm>
            <a:off x="6630923" y="3616393"/>
            <a:ext cx="497025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проведение эхокардиографии сердца и компьютерной томографии легких (по показаниям);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дуплексное сканирование вен нижних конечностей (по показаниям).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 bwMode="auto">
          <a:xfrm>
            <a:off x="5726922" y="324644"/>
            <a:ext cx="4867558" cy="584076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D87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6667" y="181054"/>
            <a:ext cx="5049059" cy="66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25">
              <a:lnSpc>
                <a:spcPts val="5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Углубленная диспансеризация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06574" y="1196752"/>
            <a:ext cx="83529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Какие дополнительные обследования доступны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372829" y="2276873"/>
            <a:ext cx="6370449" cy="675942"/>
          </a:xfrm>
          <a:prstGeom prst="rect">
            <a:avLst/>
          </a:prstGeom>
        </p:spPr>
        <p:txBody>
          <a:bodyPr wrap="square"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66"/>
                </a:solidFill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66"/>
                </a:solidFill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366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800" kern="0" dirty="0" smtClean="0">
                <a:solidFill>
                  <a:srgbClr val="000078"/>
                </a:solidFill>
                <a:latin typeface="Arial"/>
                <a:cs typeface="Arial"/>
              </a:rPr>
              <a:t>Углубленная диспансеризация </a:t>
            </a:r>
            <a:r>
              <a:rPr lang="ru-RU" sz="1800" kern="0" dirty="0">
                <a:solidFill>
                  <a:srgbClr val="000078"/>
                </a:solidFill>
                <a:latin typeface="Arial"/>
                <a:cs typeface="Arial"/>
              </a:rPr>
              <a:t>состоит из двух этапов: </a:t>
            </a:r>
          </a:p>
        </p:txBody>
      </p:sp>
    </p:spTree>
    <p:extLst>
      <p:ext uri="{BB962C8B-B14F-4D97-AF65-F5344CB8AC3E}">
        <p14:creationId xmlns:p14="http://schemas.microsoft.com/office/powerpoint/2010/main" val="31738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8470" y="1268760"/>
            <a:ext cx="1119270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Если Вам отказали в прохождении углубленной диспансеризации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7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4" y="5805264"/>
            <a:ext cx="8101462" cy="47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9" y="1988840"/>
            <a:ext cx="114472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5726922" y="324644"/>
            <a:ext cx="4867558" cy="584076"/>
          </a:xfrm>
          <a:prstGeom prst="rect">
            <a:avLst/>
          </a:prstGeom>
          <a:solidFill>
            <a:srgbClr val="2D57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D87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6667" y="181054"/>
            <a:ext cx="5049059" cy="668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4425">
              <a:lnSpc>
                <a:spcPts val="5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Углубленная диспансеризация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" y="1139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980728"/>
            <a:ext cx="1243108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>
              <a:solidFill>
                <a:srgbClr val="003D7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78782" y="1916832"/>
            <a:ext cx="7775852" cy="938535"/>
          </a:xfrm>
        </p:spPr>
        <p:txBody>
          <a:bodyPr>
            <a:noAutofit/>
          </a:bodyPr>
          <a:lstStyle/>
          <a:p>
            <a:r>
              <a:rPr lang="ru-RU" sz="4800" b="1" kern="0" dirty="0">
                <a:solidFill>
                  <a:srgbClr val="000078"/>
                </a:solidFill>
                <a:latin typeface="Arial"/>
              </a:rPr>
              <a:t>Спасибо за внимание!</a:t>
            </a:r>
          </a:p>
        </p:txBody>
      </p:sp>
      <p:pic>
        <p:nvPicPr>
          <p:cNvPr id="10" name="Picture 2" descr="Z:\Служба ОМС\Визуализация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34" y="188640"/>
            <a:ext cx="1229072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99" y="3873512"/>
            <a:ext cx="4605287" cy="164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SOGAZ1eng">
  <a:themeElements>
    <a:clrScheme name="2_СОГАЗнов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424</Words>
  <Application>Microsoft Office PowerPoint</Application>
  <PresentationFormat>Произвольный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7_SOGAZ1eng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экспертного контроля по случаям оказания медицинской помощи, закончившимся летальным исходом в ГБУЗ РК «Симферопольская ЦРКБ» и ГБУЗ РК «Джанкойская ЦРБ» за январь-апрель 2018 года.</dc:title>
  <dc:creator>Сидорова Елена Александровна</dc:creator>
  <cp:lastModifiedBy>Computer</cp:lastModifiedBy>
  <cp:revision>226</cp:revision>
  <cp:lastPrinted>2021-02-18T07:15:33Z</cp:lastPrinted>
  <dcterms:created xsi:type="dcterms:W3CDTF">2019-05-17T12:26:45Z</dcterms:created>
  <dcterms:modified xsi:type="dcterms:W3CDTF">2021-08-24T07:20:59Z</dcterms:modified>
</cp:coreProperties>
</file>